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87" r:id="rId3"/>
    <p:sldId id="288" r:id="rId4"/>
    <p:sldId id="266" r:id="rId5"/>
    <p:sldId id="297" r:id="rId6"/>
    <p:sldId id="261" r:id="rId7"/>
    <p:sldId id="277" r:id="rId8"/>
    <p:sldId id="298" r:id="rId9"/>
    <p:sldId id="267" r:id="rId10"/>
    <p:sldId id="263" r:id="rId11"/>
    <p:sldId id="305" r:id="rId12"/>
    <p:sldId id="306" r:id="rId13"/>
  </p:sldIdLst>
  <p:sldSz cx="9144000" cy="5143500" type="screen16x9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00FF"/>
    <a:srgbClr val="4685C6"/>
    <a:srgbClr val="2C7796"/>
    <a:srgbClr val="395E8A"/>
    <a:srgbClr val="409CCC"/>
    <a:srgbClr val="3399FF"/>
    <a:srgbClr val="006600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708" autoAdjust="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19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2168663" cy="921686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7.18232044198895E-2"/>
          <c:y val="0.24011299435028249"/>
          <c:w val="0.89871086556169444"/>
          <c:h val="0.638418079096045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Output(Million USD)</c:v>
                </c:pt>
              </c:strCache>
            </c:strRef>
          </c:tx>
          <c:spPr>
            <a:solidFill>
              <a:schemeClr val="accent1"/>
            </a:solidFill>
            <a:ln w="13747">
              <a:solidFill>
                <a:schemeClr val="tx1"/>
              </a:solidFill>
              <a:prstDash val="solid"/>
            </a:ln>
          </c:spPr>
          <c:dLbls>
            <c:spPr>
              <a:noFill/>
              <a:ln w="27494">
                <a:noFill/>
              </a:ln>
            </c:spPr>
            <c:txPr>
              <a:bodyPr/>
              <a:lstStyle/>
              <a:p>
                <a:pPr>
                  <a:defRPr sz="1326" b="1" i="0" u="none" strike="noStrike" baseline="0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showVal val="1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1.7</c:v>
                </c:pt>
                <c:pt idx="1">
                  <c:v>2.8</c:v>
                </c:pt>
                <c:pt idx="2">
                  <c:v>3.5</c:v>
                </c:pt>
                <c:pt idx="3">
                  <c:v>4.2</c:v>
                </c:pt>
                <c:pt idx="4">
                  <c:v>4.5999999999999996</c:v>
                </c:pt>
                <c:pt idx="5">
                  <c:v>5.7</c:v>
                </c:pt>
                <c:pt idx="6">
                  <c:v>6.5</c:v>
                </c:pt>
                <c:pt idx="7">
                  <c:v>6.6</c:v>
                </c:pt>
                <c:pt idx="8">
                  <c:v>6.3</c:v>
                </c:pt>
                <c:pt idx="9">
                  <c:v>6.8</c:v>
                </c:pt>
              </c:numCache>
            </c:numRef>
          </c:val>
        </c:ser>
        <c:dLbls>
          <c:showVal val="1"/>
        </c:dLbls>
        <c:axId val="104686720"/>
        <c:axId val="104688256"/>
      </c:barChart>
      <c:catAx>
        <c:axId val="10468672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4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6" b="1" i="0" u="none" strike="noStrike" baseline="0">
                <a:solidFill>
                  <a:schemeClr val="tx1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04688256"/>
        <c:crosses val="autoZero"/>
        <c:auto val="1"/>
        <c:lblAlgn val="ctr"/>
        <c:lblOffset val="100"/>
        <c:tickLblSkip val="1"/>
        <c:tickMarkSkip val="1"/>
      </c:catAx>
      <c:valAx>
        <c:axId val="104688256"/>
        <c:scaling>
          <c:orientation val="minMax"/>
        </c:scaling>
        <c:axPos val="l"/>
        <c:majorGridlines>
          <c:spPr>
            <a:ln w="34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34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6" b="1" i="0" u="none" strike="noStrike" baseline="0">
                <a:solidFill>
                  <a:schemeClr val="tx1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04686720"/>
        <c:crosses val="autoZero"/>
        <c:crossBetween val="between"/>
      </c:valAx>
      <c:spPr>
        <a:noFill/>
        <a:ln w="13747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0.17316</cdr:x>
      <cdr:y>0.06726</cdr:y>
    </cdr:from>
    <cdr:to>
      <cdr:x>0.80791</cdr:x>
      <cdr:y>0.18782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7422" y="252407"/>
          <a:ext cx="3619520" cy="452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CN" altLang="en-US" sz="2000" dirty="0" smtClean="0"/>
            <a:t>年</a:t>
          </a:r>
          <a:r>
            <a:rPr lang="zh-CN" altLang="en-US" sz="2000" dirty="0"/>
            <a:t>销售</a:t>
          </a:r>
          <a:r>
            <a:rPr lang="zh-CN" altLang="en-US" sz="2000" dirty="0" smtClean="0"/>
            <a:t>额（</a:t>
          </a:r>
          <a:r>
            <a:rPr lang="zh-CN" altLang="en-US" sz="2000" dirty="0"/>
            <a:t>千</a:t>
          </a:r>
          <a:r>
            <a:rPr lang="zh-CN" altLang="en-US" sz="2000" dirty="0" smtClean="0"/>
            <a:t>万</a:t>
          </a:r>
          <a:r>
            <a:rPr lang="zh-CN" altLang="en-US" sz="2000" dirty="0"/>
            <a:t>人民币</a:t>
          </a:r>
          <a:r>
            <a:rPr lang="zh-CN" altLang="en-US" sz="2000" dirty="0" smtClean="0"/>
            <a:t>）</a:t>
          </a:r>
          <a:endParaRPr lang="zh-CN" alt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8D41A79-FCB2-4B27-BCBA-75007753FAFD}" type="datetime1">
              <a:rPr lang="zh-CN" altLang="en-US"/>
              <a:pPr>
                <a:defRPr/>
              </a:pPr>
              <a:t>2017-7-20</a:t>
            </a:fld>
            <a:endParaRPr lang="en-US" sz="1300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9700" y="768350"/>
            <a:ext cx="6821488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/>
          <a:lstStyle/>
          <a:p>
            <a:pPr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</a:rPr>
              <a:t>单击此处编辑母版文本样式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</a:rPr>
              <a:t>第二级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</a:rPr>
              <a:t>第三级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</a:rPr>
              <a:t>第四级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C2F692E-6363-4A3F-BBFA-D03B353E43AA}" type="slidenum">
              <a:rPr lang="zh-CN" altLang="en-US"/>
              <a:pPr>
                <a:defRPr/>
              </a:pPr>
              <a:t>‹#›</a:t>
            </a:fld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F692E-6363-4A3F-BBFA-D03B353E43AA}" type="slidenum">
              <a:rPr lang="zh-CN" altLang="en-US" smtClean="0"/>
              <a:pPr>
                <a:defRPr/>
              </a:pPr>
              <a:t>4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F2F2F2"/>
            </a:gs>
            <a:gs pos="9999">
              <a:srgbClr val="F2F2F2"/>
            </a:gs>
            <a:gs pos="59000">
              <a:srgbClr val="D8D8D8"/>
            </a:gs>
            <a:gs pos="100000">
              <a:srgbClr val="D8D8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pic.baike.soso.com/p/20120916/20120916141122-2067141799.jpg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4"/>
          <p:cNvSpPr>
            <a:spLocks noChangeArrowheads="1"/>
          </p:cNvSpPr>
          <p:nvPr/>
        </p:nvSpPr>
        <p:spPr bwMode="auto">
          <a:xfrm>
            <a:off x="228576" y="1485894"/>
            <a:ext cx="85010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latin typeface="Arial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4400" dirty="0">
              <a:latin typeface="Arial" pitchFamily="34" charset="0"/>
              <a:ea typeface="方正汉简简体" charset="-122"/>
              <a:sym typeface="Times New Roman" pitchFamily="18" charset="0"/>
            </a:endParaRPr>
          </a:p>
        </p:txBody>
      </p:sp>
      <p:sp>
        <p:nvSpPr>
          <p:cNvPr id="3076" name="Text Box 21"/>
          <p:cNvSpPr>
            <a:spLocks noChangeArrowheads="1"/>
          </p:cNvSpPr>
          <p:nvPr/>
        </p:nvSpPr>
        <p:spPr bwMode="auto">
          <a:xfrm>
            <a:off x="3848096" y="2390774"/>
            <a:ext cx="48609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sym typeface="Calibri" pitchFamily="34" charset="0"/>
              </a:rPr>
              <a:t>            </a:t>
            </a:r>
            <a:r>
              <a:rPr lang="zh-CN" altLang="en-US" sz="3200" b="1" dirty="0" smtClean="0">
                <a:solidFill>
                  <a:srgbClr val="000000"/>
                </a:solidFill>
                <a:sym typeface="Calibri" pitchFamily="34" charset="0"/>
              </a:rPr>
              <a:t>   </a:t>
            </a:r>
            <a:r>
              <a:rPr lang="zh-CN" altLang="en-US" sz="3200" b="1" dirty="0" smtClean="0">
                <a:solidFill>
                  <a:srgbClr val="000000"/>
                </a:solidFill>
                <a:sym typeface="Calibri" pitchFamily="34" charset="0"/>
              </a:rPr>
              <a:t>欢迎您阅览 </a:t>
            </a:r>
            <a:r>
              <a:rPr lang="en-US" altLang="zh-CN" sz="1800" dirty="0" smtClean="0">
                <a:solidFill>
                  <a:srgbClr val="000000"/>
                </a:solidFill>
                <a:sym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1800" i="1" dirty="0" smtClean="0">
                <a:solidFill>
                  <a:srgbClr val="000000"/>
                </a:solidFill>
                <a:sym typeface="Calibri" pitchFamily="34" charset="0"/>
              </a:rPr>
              <a:t> </a:t>
            </a:r>
            <a:endParaRPr lang="zh-CN" altLang="en-US" i="1" dirty="0"/>
          </a:p>
        </p:txBody>
      </p:sp>
      <p:pic>
        <p:nvPicPr>
          <p:cNvPr id="5" name="图片 11" descr="business logo1.jpg"/>
          <p:cNvPicPr>
            <a:picLocks noChangeAspect="1" noChangeArrowheads="1"/>
          </p:cNvPicPr>
          <p:nvPr/>
        </p:nvPicPr>
        <p:blipFill>
          <a:blip r:embed="rId2" cstate="print"/>
          <a:srcRect t="6157"/>
          <a:stretch>
            <a:fillRect/>
          </a:stretch>
        </p:blipFill>
        <p:spPr bwMode="auto">
          <a:xfrm>
            <a:off x="1" y="38086"/>
            <a:ext cx="1947847" cy="79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矩形 28"/>
          <p:cNvSpPr>
            <a:spLocks noChangeArrowheads="1"/>
          </p:cNvSpPr>
          <p:nvPr/>
        </p:nvSpPr>
        <p:spPr bwMode="auto">
          <a:xfrm>
            <a:off x="0" y="1033454"/>
            <a:ext cx="9144000" cy="4110046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8" name="矩形 29"/>
          <p:cNvSpPr>
            <a:spLocks noChangeArrowheads="1"/>
          </p:cNvSpPr>
          <p:nvPr/>
        </p:nvSpPr>
        <p:spPr bwMode="auto">
          <a:xfrm>
            <a:off x="0" y="1033454"/>
            <a:ext cx="9144000" cy="4110046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18" name="矩形 19"/>
          <p:cNvSpPr>
            <a:spLocks noChangeArrowheads="1"/>
          </p:cNvSpPr>
          <p:nvPr/>
        </p:nvSpPr>
        <p:spPr bwMode="auto">
          <a:xfrm>
            <a:off x="161925" y="2301875"/>
            <a:ext cx="2419339" cy="10858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1800" dirty="0" smtClean="0">
                <a:solidFill>
                  <a:srgbClr val="FFFFFF"/>
                </a:solidFill>
                <a:latin typeface="宋体" pitchFamily="2" charset="-122"/>
                <a:sym typeface="宋体" pitchFamily="2" charset="-122"/>
              </a:rPr>
              <a:t>自公司成立以来每一年的销售额统计</a:t>
            </a:r>
            <a:endParaRPr lang="zh-CN" altLang="en-US" sz="1800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3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23300" y="4732338"/>
            <a:ext cx="360363" cy="2698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TextBox 14"/>
          <p:cNvSpPr>
            <a:spLocks noChangeArrowheads="1"/>
          </p:cNvSpPr>
          <p:nvPr/>
        </p:nvSpPr>
        <p:spPr bwMode="auto">
          <a:xfrm>
            <a:off x="3576632" y="490526"/>
            <a:ext cx="2012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 dirty="0">
                <a:sym typeface="Calibri" pitchFamily="34" charset="0"/>
              </a:rPr>
              <a:t>      </a:t>
            </a:r>
            <a:r>
              <a:rPr lang="zh-CN" altLang="en-US" sz="2000" b="1" dirty="0" smtClean="0">
                <a:sym typeface="Calibri" pitchFamily="34" charset="0"/>
              </a:rPr>
              <a:t>工厂的销售额</a:t>
            </a:r>
            <a:endParaRPr lang="en-US" altLang="zh-CN" sz="2000" b="1" dirty="0">
              <a:sym typeface="Calibri" pitchFamily="34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943216" y="942966"/>
          <a:ext cx="5702300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2235219" y="-52402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pic>
        <p:nvPicPr>
          <p:cNvPr id="12" name="图片 11" descr="business logo1.jpg"/>
          <p:cNvPicPr>
            <a:picLocks noChangeAspect="1" noChangeArrowheads="1"/>
          </p:cNvPicPr>
          <p:nvPr/>
        </p:nvPicPr>
        <p:blipFill>
          <a:blip r:embed="rId4" cstate="print"/>
          <a:srcRect t="6157"/>
          <a:stretch>
            <a:fillRect/>
          </a:stretch>
        </p:blipFill>
        <p:spPr bwMode="auto">
          <a:xfrm>
            <a:off x="1" y="0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8"/>
          <p:cNvSpPr>
            <a:spLocks noChangeArrowheads="1"/>
          </p:cNvSpPr>
          <p:nvPr/>
        </p:nvSpPr>
        <p:spPr bwMode="auto">
          <a:xfrm>
            <a:off x="0" y="1123942"/>
            <a:ext cx="9144000" cy="3651258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15" name="矩形 29"/>
          <p:cNvSpPr>
            <a:spLocks noChangeArrowheads="1"/>
          </p:cNvSpPr>
          <p:nvPr/>
        </p:nvSpPr>
        <p:spPr bwMode="auto">
          <a:xfrm>
            <a:off x="0" y="1123942"/>
            <a:ext cx="9144000" cy="3644908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576388"/>
            <a:ext cx="55197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流程图: 联系 22"/>
          <p:cNvSpPr>
            <a:spLocks noChangeArrowheads="1"/>
          </p:cNvSpPr>
          <p:nvPr/>
        </p:nvSpPr>
        <p:spPr bwMode="auto">
          <a:xfrm>
            <a:off x="6110288" y="2843213"/>
            <a:ext cx="46037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20" name="流程图: 联系 23"/>
          <p:cNvSpPr>
            <a:spLocks noChangeArrowheads="1"/>
          </p:cNvSpPr>
          <p:nvPr/>
        </p:nvSpPr>
        <p:spPr bwMode="auto">
          <a:xfrm>
            <a:off x="4164013" y="2481263"/>
            <a:ext cx="46037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21" name="流程图: 联系 24"/>
          <p:cNvSpPr>
            <a:spLocks noChangeArrowheads="1"/>
          </p:cNvSpPr>
          <p:nvPr/>
        </p:nvSpPr>
        <p:spPr bwMode="auto">
          <a:xfrm>
            <a:off x="4254500" y="2571750"/>
            <a:ext cx="46038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22" name="流程图: 联系 26"/>
          <p:cNvSpPr>
            <a:spLocks noChangeArrowheads="1"/>
          </p:cNvSpPr>
          <p:nvPr/>
        </p:nvSpPr>
        <p:spPr bwMode="auto">
          <a:xfrm>
            <a:off x="4119563" y="2752725"/>
            <a:ext cx="46037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23" name="流程图: 联系 27"/>
          <p:cNvSpPr>
            <a:spLocks noChangeArrowheads="1"/>
          </p:cNvSpPr>
          <p:nvPr/>
        </p:nvSpPr>
        <p:spPr bwMode="auto">
          <a:xfrm>
            <a:off x="4210050" y="2662238"/>
            <a:ext cx="46038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24" name="流程图: 联系 30"/>
          <p:cNvSpPr>
            <a:spLocks noChangeArrowheads="1"/>
          </p:cNvSpPr>
          <p:nvPr/>
        </p:nvSpPr>
        <p:spPr bwMode="auto">
          <a:xfrm>
            <a:off x="4391025" y="2752725"/>
            <a:ext cx="46038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25" name="直接连接符 35"/>
          <p:cNvSpPr>
            <a:spLocks noChangeShapeType="1"/>
          </p:cNvSpPr>
          <p:nvPr/>
        </p:nvSpPr>
        <p:spPr bwMode="auto">
          <a:xfrm flipV="1">
            <a:off x="5838825" y="2882900"/>
            <a:ext cx="277813" cy="141288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6" name="直接连接符 36"/>
          <p:cNvSpPr>
            <a:spLocks noChangeShapeType="1"/>
          </p:cNvSpPr>
          <p:nvPr/>
        </p:nvSpPr>
        <p:spPr bwMode="auto">
          <a:xfrm rot="10800000">
            <a:off x="4300538" y="2593975"/>
            <a:ext cx="1538287" cy="430213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7" name="直接连接符 37"/>
          <p:cNvSpPr>
            <a:spLocks noChangeShapeType="1"/>
          </p:cNvSpPr>
          <p:nvPr/>
        </p:nvSpPr>
        <p:spPr bwMode="auto">
          <a:xfrm rot="16200000" flipH="1">
            <a:off x="4752975" y="1938338"/>
            <a:ext cx="536575" cy="1635125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8" name="直接连接符 38"/>
          <p:cNvSpPr>
            <a:spLocks noChangeShapeType="1"/>
          </p:cNvSpPr>
          <p:nvPr/>
        </p:nvSpPr>
        <p:spPr bwMode="auto">
          <a:xfrm rot="16200000" flipH="1">
            <a:off x="4886325" y="2065338"/>
            <a:ext cx="322263" cy="1595437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9" name="直接连接符 39"/>
          <p:cNvSpPr>
            <a:spLocks noChangeShapeType="1"/>
          </p:cNvSpPr>
          <p:nvPr/>
        </p:nvSpPr>
        <p:spPr bwMode="auto">
          <a:xfrm rot="16200000" flipH="1">
            <a:off x="4886325" y="2065338"/>
            <a:ext cx="231775" cy="1685925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0" name="直接连接符 40"/>
          <p:cNvSpPr>
            <a:spLocks noChangeShapeType="1"/>
          </p:cNvSpPr>
          <p:nvPr/>
        </p:nvSpPr>
        <p:spPr bwMode="auto">
          <a:xfrm>
            <a:off x="4437063" y="2774950"/>
            <a:ext cx="1408112" cy="249238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直接连接符 57"/>
          <p:cNvSpPr>
            <a:spLocks noChangeShapeType="1"/>
          </p:cNvSpPr>
          <p:nvPr/>
        </p:nvSpPr>
        <p:spPr bwMode="auto">
          <a:xfrm>
            <a:off x="6200784" y="2933702"/>
            <a:ext cx="1085841" cy="36194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直接连接符 58"/>
          <p:cNvSpPr>
            <a:spLocks noChangeShapeType="1"/>
          </p:cNvSpPr>
          <p:nvPr/>
        </p:nvSpPr>
        <p:spPr bwMode="auto">
          <a:xfrm>
            <a:off x="7286625" y="3295650"/>
            <a:ext cx="452438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7" name="直接连接符 59"/>
          <p:cNvSpPr>
            <a:spLocks noChangeShapeType="1"/>
          </p:cNvSpPr>
          <p:nvPr/>
        </p:nvSpPr>
        <p:spPr bwMode="auto">
          <a:xfrm flipV="1">
            <a:off x="4481513" y="1757363"/>
            <a:ext cx="2714625" cy="6334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8" name="直接连接符 60"/>
          <p:cNvSpPr>
            <a:spLocks noChangeShapeType="1"/>
          </p:cNvSpPr>
          <p:nvPr/>
        </p:nvSpPr>
        <p:spPr bwMode="auto">
          <a:xfrm>
            <a:off x="7196138" y="1757363"/>
            <a:ext cx="542925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直接连接符 61"/>
          <p:cNvSpPr>
            <a:spLocks noChangeShapeType="1"/>
          </p:cNvSpPr>
          <p:nvPr/>
        </p:nvSpPr>
        <p:spPr bwMode="auto">
          <a:xfrm>
            <a:off x="1404938" y="2752726"/>
            <a:ext cx="1266825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直接连接符 62"/>
          <p:cNvSpPr>
            <a:spLocks noChangeShapeType="1"/>
          </p:cNvSpPr>
          <p:nvPr/>
        </p:nvSpPr>
        <p:spPr bwMode="auto">
          <a:xfrm>
            <a:off x="1133475" y="2571751"/>
            <a:ext cx="271463" cy="1809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1" name="矩形 74"/>
          <p:cNvSpPr>
            <a:spLocks noChangeArrowheads="1"/>
          </p:cNvSpPr>
          <p:nvPr/>
        </p:nvSpPr>
        <p:spPr bwMode="auto">
          <a:xfrm>
            <a:off x="7739063" y="1576388"/>
            <a:ext cx="1176337" cy="3619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  <a:sym typeface="Calibri" pitchFamily="34" charset="0"/>
              </a:rPr>
              <a:t>欧洲</a:t>
            </a:r>
            <a:r>
              <a:rPr lang="en-US" altLang="zh-CN" dirty="0" smtClean="0">
                <a:solidFill>
                  <a:srgbClr val="FFFFFF"/>
                </a:solidFill>
                <a:sym typeface="Calibri" pitchFamily="34" charset="0"/>
              </a:rPr>
              <a:t>49%</a:t>
            </a:r>
            <a:endParaRPr lang="zh-CN" altLang="en-US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62" name="矩形 75"/>
          <p:cNvSpPr>
            <a:spLocks noChangeArrowheads="1"/>
          </p:cNvSpPr>
          <p:nvPr/>
        </p:nvSpPr>
        <p:spPr bwMode="auto">
          <a:xfrm>
            <a:off x="7723188" y="3022600"/>
            <a:ext cx="1282700" cy="4540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  <a:sym typeface="Calibri" pitchFamily="34" charset="0"/>
              </a:rPr>
              <a:t>日本</a:t>
            </a:r>
            <a:r>
              <a:rPr lang="en-US" altLang="zh-CN" dirty="0" smtClean="0">
                <a:solidFill>
                  <a:srgbClr val="FFFFFF"/>
                </a:solidFill>
                <a:sym typeface="Calibri" pitchFamily="34" charset="0"/>
              </a:rPr>
              <a:t>  5%</a:t>
            </a:r>
            <a:endParaRPr lang="zh-CN" altLang="en-US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63" name="矩形 76"/>
          <p:cNvSpPr>
            <a:spLocks noChangeArrowheads="1"/>
          </p:cNvSpPr>
          <p:nvPr/>
        </p:nvSpPr>
        <p:spPr bwMode="auto">
          <a:xfrm>
            <a:off x="90488" y="2028822"/>
            <a:ext cx="1495408" cy="5429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solidFill>
                  <a:srgbClr val="FFFFFF"/>
                </a:solidFill>
                <a:sym typeface="Calibri" pitchFamily="34" charset="0"/>
              </a:rPr>
              <a:t>北美</a:t>
            </a:r>
            <a:r>
              <a:rPr lang="en-US" altLang="zh-CN" dirty="0" smtClean="0">
                <a:solidFill>
                  <a:srgbClr val="FFFFFF"/>
                </a:solidFill>
                <a:sym typeface="Calibri" pitchFamily="34" charset="0"/>
              </a:rPr>
              <a:t>10</a:t>
            </a:r>
            <a:r>
              <a:rPr lang="en-US" altLang="zh-CN" dirty="0">
                <a:solidFill>
                  <a:srgbClr val="FFFFFF"/>
                </a:solidFill>
                <a:sym typeface="Calibri" pitchFamily="34" charset="0"/>
              </a:rPr>
              <a:t>%</a:t>
            </a:r>
            <a:endParaRPr lang="zh-CN" altLang="en-US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40" name="流程图: 联系 91"/>
          <p:cNvSpPr>
            <a:spLocks noChangeArrowheads="1"/>
          </p:cNvSpPr>
          <p:nvPr/>
        </p:nvSpPr>
        <p:spPr bwMode="auto">
          <a:xfrm>
            <a:off x="4210050" y="2932113"/>
            <a:ext cx="46038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41" name="流程图: 联系 92"/>
          <p:cNvSpPr>
            <a:spLocks noChangeArrowheads="1"/>
          </p:cNvSpPr>
          <p:nvPr/>
        </p:nvSpPr>
        <p:spPr bwMode="auto">
          <a:xfrm>
            <a:off x="3486150" y="3792538"/>
            <a:ext cx="46038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42" name="流程图: 联系 93"/>
          <p:cNvSpPr>
            <a:spLocks noChangeArrowheads="1"/>
          </p:cNvSpPr>
          <p:nvPr/>
        </p:nvSpPr>
        <p:spPr bwMode="auto">
          <a:xfrm>
            <a:off x="3124200" y="3476625"/>
            <a:ext cx="46038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43" name="流程图: 联系 94"/>
          <p:cNvSpPr>
            <a:spLocks noChangeArrowheads="1"/>
          </p:cNvSpPr>
          <p:nvPr/>
        </p:nvSpPr>
        <p:spPr bwMode="auto">
          <a:xfrm>
            <a:off x="3033713" y="2843213"/>
            <a:ext cx="46037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44" name="流程图: 联系 95"/>
          <p:cNvSpPr>
            <a:spLocks noChangeArrowheads="1"/>
          </p:cNvSpPr>
          <p:nvPr/>
        </p:nvSpPr>
        <p:spPr bwMode="auto">
          <a:xfrm>
            <a:off x="5567363" y="3205163"/>
            <a:ext cx="46037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45" name="直接连接符 96"/>
          <p:cNvSpPr>
            <a:spLocks noChangeShapeType="1"/>
          </p:cNvSpPr>
          <p:nvPr/>
        </p:nvSpPr>
        <p:spPr bwMode="auto">
          <a:xfrm flipV="1">
            <a:off x="5613400" y="3024188"/>
            <a:ext cx="225425" cy="20320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6" name="直接连接符 97"/>
          <p:cNvSpPr>
            <a:spLocks noChangeShapeType="1"/>
          </p:cNvSpPr>
          <p:nvPr/>
        </p:nvSpPr>
        <p:spPr bwMode="auto">
          <a:xfrm>
            <a:off x="4249738" y="2938463"/>
            <a:ext cx="1582737" cy="84137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7" name="直接连接符 98"/>
          <p:cNvSpPr>
            <a:spLocks noChangeShapeType="1"/>
          </p:cNvSpPr>
          <p:nvPr/>
        </p:nvSpPr>
        <p:spPr bwMode="auto">
          <a:xfrm flipV="1">
            <a:off x="3170238" y="3024188"/>
            <a:ext cx="2668587" cy="474662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8" name="直接连接符 99"/>
          <p:cNvSpPr>
            <a:spLocks noChangeShapeType="1"/>
          </p:cNvSpPr>
          <p:nvPr/>
        </p:nvSpPr>
        <p:spPr bwMode="auto">
          <a:xfrm flipV="1">
            <a:off x="3508375" y="3022600"/>
            <a:ext cx="2295525" cy="815975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9" name="直接连接符 100"/>
          <p:cNvSpPr>
            <a:spLocks noChangeShapeType="1"/>
          </p:cNvSpPr>
          <p:nvPr/>
        </p:nvSpPr>
        <p:spPr bwMode="auto">
          <a:xfrm>
            <a:off x="3079750" y="2865438"/>
            <a:ext cx="2759075" cy="15875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4" name="TextBox 49"/>
          <p:cNvSpPr>
            <a:spLocks noChangeArrowheads="1"/>
          </p:cNvSpPr>
          <p:nvPr/>
        </p:nvSpPr>
        <p:spPr bwMode="auto">
          <a:xfrm>
            <a:off x="0" y="39290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其它</a:t>
            </a:r>
            <a:r>
              <a:rPr lang="en-US" altLang="zh-CN" sz="1800" dirty="0" smtClean="0">
                <a:solidFill>
                  <a:srgbClr val="000000"/>
                </a:solidFill>
                <a:sym typeface="Calibri" pitchFamily="34" charset="0"/>
              </a:rPr>
              <a:t> 26%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3351" name="直接连接符 48"/>
          <p:cNvSpPr>
            <a:spLocks noChangeShapeType="1"/>
          </p:cNvSpPr>
          <p:nvPr/>
        </p:nvSpPr>
        <p:spPr bwMode="auto">
          <a:xfrm flipH="1" flipV="1">
            <a:off x="5832475" y="3022600"/>
            <a:ext cx="473075" cy="942975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2" name="直接连接符 54"/>
          <p:cNvSpPr>
            <a:spLocks noChangeShapeType="1"/>
          </p:cNvSpPr>
          <p:nvPr/>
        </p:nvSpPr>
        <p:spPr bwMode="auto">
          <a:xfrm flipV="1">
            <a:off x="5651500" y="3022600"/>
            <a:ext cx="180975" cy="449263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3" name="直接连接符 63"/>
          <p:cNvSpPr>
            <a:spLocks noChangeShapeType="1"/>
          </p:cNvSpPr>
          <p:nvPr/>
        </p:nvSpPr>
        <p:spPr bwMode="auto">
          <a:xfrm>
            <a:off x="3357563" y="2593975"/>
            <a:ext cx="2474912" cy="428625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4" name="直接连接符 67"/>
          <p:cNvSpPr>
            <a:spLocks noChangeShapeType="1"/>
          </p:cNvSpPr>
          <p:nvPr/>
        </p:nvSpPr>
        <p:spPr bwMode="auto">
          <a:xfrm>
            <a:off x="4384675" y="2341563"/>
            <a:ext cx="1447800" cy="681037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5" name="流程图: 联系 71"/>
          <p:cNvSpPr>
            <a:spLocks noChangeArrowheads="1"/>
          </p:cNvSpPr>
          <p:nvPr/>
        </p:nvSpPr>
        <p:spPr bwMode="auto">
          <a:xfrm>
            <a:off x="3311525" y="2571750"/>
            <a:ext cx="46038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56" name="直接连接符 73"/>
          <p:cNvSpPr>
            <a:spLocks noChangeShapeType="1"/>
          </p:cNvSpPr>
          <p:nvPr/>
        </p:nvSpPr>
        <p:spPr bwMode="auto">
          <a:xfrm flipV="1">
            <a:off x="2817813" y="3022600"/>
            <a:ext cx="3014662" cy="112713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7" name="流程图: 联系 82"/>
          <p:cNvSpPr>
            <a:spLocks noChangeArrowheads="1"/>
          </p:cNvSpPr>
          <p:nvPr/>
        </p:nvSpPr>
        <p:spPr bwMode="auto">
          <a:xfrm>
            <a:off x="2771775" y="3111500"/>
            <a:ext cx="46038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58" name="流程图: 联系 84"/>
          <p:cNvSpPr>
            <a:spLocks noChangeArrowheads="1"/>
          </p:cNvSpPr>
          <p:nvPr/>
        </p:nvSpPr>
        <p:spPr bwMode="auto">
          <a:xfrm>
            <a:off x="4346575" y="2301875"/>
            <a:ext cx="44450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59" name="流程图: 联系 86"/>
          <p:cNvSpPr>
            <a:spLocks noChangeArrowheads="1"/>
          </p:cNvSpPr>
          <p:nvPr/>
        </p:nvSpPr>
        <p:spPr bwMode="auto">
          <a:xfrm>
            <a:off x="5607050" y="3471863"/>
            <a:ext cx="44450" cy="46037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60" name="流程图: 联系 87"/>
          <p:cNvSpPr>
            <a:spLocks noChangeArrowheads="1"/>
          </p:cNvSpPr>
          <p:nvPr/>
        </p:nvSpPr>
        <p:spPr bwMode="auto">
          <a:xfrm>
            <a:off x="6281738" y="3965575"/>
            <a:ext cx="46037" cy="46038"/>
          </a:xfrm>
          <a:prstGeom prst="flowChartConnector">
            <a:avLst/>
          </a:prstGeom>
          <a:gradFill rotWithShape="1">
            <a:gsLst>
              <a:gs pos="0">
                <a:srgbClr val="FFD1BB"/>
              </a:gs>
              <a:gs pos="34999">
                <a:srgbClr val="FFDDCF"/>
              </a:gs>
              <a:gs pos="100000">
                <a:srgbClr val="FFF2ED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3576632" y="581014"/>
            <a:ext cx="1889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 dirty="0">
                <a:solidFill>
                  <a:srgbClr val="7F7F7F"/>
                </a:solidFill>
                <a:sym typeface="Calibri" pitchFamily="34" charset="0"/>
              </a:rPr>
              <a:t>      </a:t>
            </a:r>
            <a:r>
              <a:rPr lang="zh-CN" altLang="en-US" sz="2000" b="1" dirty="0" smtClean="0">
                <a:sym typeface="Calibri" pitchFamily="34" charset="0"/>
              </a:rPr>
              <a:t>主要市场</a:t>
            </a:r>
            <a:endParaRPr lang="zh-CN" altLang="en-US" sz="2000" b="1" dirty="0">
              <a:sym typeface="Calibri" pitchFamily="34" charset="0"/>
            </a:endParaRPr>
          </a:p>
        </p:txBody>
      </p:sp>
      <p:sp>
        <p:nvSpPr>
          <p:cNvPr id="50" name="矩形 75"/>
          <p:cNvSpPr>
            <a:spLocks noChangeArrowheads="1"/>
          </p:cNvSpPr>
          <p:nvPr/>
        </p:nvSpPr>
        <p:spPr bwMode="auto">
          <a:xfrm>
            <a:off x="7723212" y="3836997"/>
            <a:ext cx="1282700" cy="4540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  <a:sym typeface="Calibri" pitchFamily="34" charset="0"/>
              </a:rPr>
              <a:t>中国</a:t>
            </a:r>
            <a:r>
              <a:rPr lang="en-US" altLang="zh-CN" dirty="0" smtClean="0">
                <a:solidFill>
                  <a:srgbClr val="FFFFFF"/>
                </a:solidFill>
                <a:sym typeface="Calibri" pitchFamily="34" charset="0"/>
              </a:rPr>
              <a:t> 10%</a:t>
            </a:r>
            <a:endParaRPr lang="zh-CN" altLang="en-US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" name="直接连接符 57"/>
          <p:cNvSpPr>
            <a:spLocks noChangeShapeType="1"/>
          </p:cNvSpPr>
          <p:nvPr/>
        </p:nvSpPr>
        <p:spPr bwMode="auto">
          <a:xfrm>
            <a:off x="5838832" y="3024190"/>
            <a:ext cx="1447808" cy="1085856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直接连接符 58"/>
          <p:cNvSpPr>
            <a:spLocks noChangeShapeType="1"/>
          </p:cNvSpPr>
          <p:nvPr/>
        </p:nvSpPr>
        <p:spPr bwMode="auto">
          <a:xfrm>
            <a:off x="7286640" y="4110046"/>
            <a:ext cx="452438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TextBox 10"/>
          <p:cNvSpPr>
            <a:spLocks noChangeArrowheads="1"/>
          </p:cNvSpPr>
          <p:nvPr/>
        </p:nvSpPr>
        <p:spPr bwMode="auto">
          <a:xfrm>
            <a:off x="2235219" y="52388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pic>
        <p:nvPicPr>
          <p:cNvPr id="54" name="图片 11" descr="business logo1.jpg"/>
          <p:cNvPicPr>
            <a:picLocks noChangeAspect="1" noChangeArrowheads="1"/>
          </p:cNvPicPr>
          <p:nvPr/>
        </p:nvPicPr>
        <p:blipFill>
          <a:blip r:embed="rId3" cstate="print"/>
          <a:srcRect t="6157"/>
          <a:stretch>
            <a:fillRect/>
          </a:stretch>
        </p:blipFill>
        <p:spPr bwMode="auto">
          <a:xfrm>
            <a:off x="1" y="0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bldLvl="0" animBg="1" autoUpdateAnimBg="0"/>
      <p:bldP spid="14362" grpId="0" bldLvl="0" animBg="1" autoUpdateAnimBg="0"/>
      <p:bldP spid="14363" grpId="0" bldLvl="0" animBg="1" autoUpdateAnimBg="0"/>
      <p:bldP spid="14374" grpId="0" bldLvl="0" autoUpdateAnimBg="0"/>
      <p:bldP spid="50" grpId="0" bldLvl="0" animBg="1" autoUpdateAnimBg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857360" y="219062"/>
            <a:ext cx="4675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24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sp>
        <p:nvSpPr>
          <p:cNvPr id="14340" name="矩形 29"/>
          <p:cNvSpPr>
            <a:spLocks noChangeArrowheads="1"/>
          </p:cNvSpPr>
          <p:nvPr/>
        </p:nvSpPr>
        <p:spPr bwMode="auto">
          <a:xfrm>
            <a:off x="19050" y="782649"/>
            <a:ext cx="9124950" cy="4141789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sym typeface="宋体" pitchFamily="2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62240" y="2122488"/>
            <a:ext cx="5770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Arial Narrow" pitchFamily="34" charset="0"/>
              </a:rPr>
              <a:t> </a:t>
            </a:r>
            <a:r>
              <a:rPr lang="zh-CN" altLang="en-US" sz="4800" b="1" dirty="0">
                <a:latin typeface="Monotype Corsiva" pitchFamily="66" charset="0"/>
              </a:rPr>
              <a:t> </a:t>
            </a:r>
            <a:r>
              <a:rPr lang="zh-CN" altLang="en-US" sz="3200" dirty="0" smtClean="0">
                <a:latin typeface="Monotype Corsiva" pitchFamily="66" charset="0"/>
              </a:rPr>
              <a:t>谢谢观看</a:t>
            </a:r>
            <a:endParaRPr lang="zh-CN" altLang="en-US" sz="3200" dirty="0">
              <a:solidFill>
                <a:srgbClr val="006600"/>
              </a:solidFill>
              <a:latin typeface="Microsoft Sans Serif" pitchFamily="34" charset="0"/>
            </a:endParaRPr>
          </a:p>
        </p:txBody>
      </p:sp>
      <p:pic>
        <p:nvPicPr>
          <p:cNvPr id="6" name="图片 11" descr="business logo1.jpg"/>
          <p:cNvPicPr>
            <a:picLocks noChangeAspect="1" noChangeArrowheads="1"/>
          </p:cNvPicPr>
          <p:nvPr/>
        </p:nvPicPr>
        <p:blipFill>
          <a:blip r:embed="rId2" cstate="print"/>
          <a:srcRect t="6157"/>
          <a:stretch>
            <a:fillRect/>
          </a:stretch>
        </p:blipFill>
        <p:spPr bwMode="auto">
          <a:xfrm>
            <a:off x="1" y="0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990600"/>
            <a:ext cx="91519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1888"/>
            <a:ext cx="6296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041400"/>
            <a:ext cx="2619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841625"/>
            <a:ext cx="2619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32025" y="4546600"/>
            <a:ext cx="44230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/>
              <a:t>地址：宁波市镇海区澥浦镇庙戴路</a:t>
            </a:r>
            <a:r>
              <a:rPr lang="en-US" altLang="zh-CN" sz="1100" dirty="0" smtClean="0"/>
              <a:t>561</a:t>
            </a:r>
            <a:r>
              <a:rPr lang="zh-CN" altLang="en-US" sz="1100" dirty="0" smtClean="0"/>
              <a:t>号</a:t>
            </a:r>
            <a:endParaRPr lang="en-US" altLang="zh-CN" sz="1100" dirty="0" smtClean="0"/>
          </a:p>
          <a:p>
            <a:r>
              <a:rPr lang="zh-CN" altLang="en-US" sz="1100" dirty="0" smtClean="0"/>
              <a:t>电话：</a:t>
            </a:r>
            <a:r>
              <a:rPr lang="en-US" altLang="zh-CN" sz="1100" dirty="0" smtClean="0"/>
              <a:t>+</a:t>
            </a:r>
            <a:r>
              <a:rPr lang="en-US" altLang="zh-CN" sz="1100" dirty="0"/>
              <a:t>86-574-83090927/83090928  Mob:+86-0-137 8000 5075  </a:t>
            </a:r>
            <a:r>
              <a:rPr lang="zh-CN" altLang="en-US" sz="1100" dirty="0" smtClean="0"/>
              <a:t>林益平</a:t>
            </a:r>
            <a:r>
              <a:rPr lang="en-US" altLang="zh-CN" sz="1100" dirty="0"/>
              <a:t/>
            </a:r>
            <a:br>
              <a:rPr lang="en-US" altLang="zh-CN" sz="1100" dirty="0"/>
            </a:br>
            <a:r>
              <a:rPr lang="en-US" altLang="zh-CN" sz="1100" dirty="0" smtClean="0"/>
              <a:t>E-mail</a:t>
            </a:r>
            <a:r>
              <a:rPr lang="en-US" altLang="zh-CN" sz="1100" dirty="0"/>
              <a:t>: </a:t>
            </a:r>
            <a:r>
              <a:rPr lang="en-US" altLang="zh-CN" sz="1100" dirty="0" smtClean="0"/>
              <a:t>fred.lin@libo.cc</a:t>
            </a:r>
            <a:r>
              <a:rPr lang="en-US" altLang="zh-CN" sz="1100" dirty="0"/>
              <a:t>  Website: www.libo.cc</a:t>
            </a:r>
            <a:endParaRPr lang="zh-CN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7848" y="219062"/>
            <a:ext cx="651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1" dirty="0" smtClean="0"/>
              <a:t>            </a:t>
            </a:r>
            <a:r>
              <a:rPr lang="zh-CN" altLang="en-US" sz="2400" b="1" dirty="0" smtClean="0"/>
              <a:t>宁波利博文具有限公司</a:t>
            </a:r>
            <a:endParaRPr lang="en-US" altLang="zh-CN" sz="2400" b="1" dirty="0" smtClean="0"/>
          </a:p>
          <a:p>
            <a:r>
              <a:rPr lang="zh-CN" altLang="en-US" sz="2000" b="1" dirty="0" smtClean="0"/>
              <a:t>                             工厂外观图</a:t>
            </a:r>
            <a:endParaRPr lang="zh-CN" altLang="en-US" sz="2000" b="1" dirty="0"/>
          </a:p>
        </p:txBody>
      </p:sp>
      <p:pic>
        <p:nvPicPr>
          <p:cNvPr id="9" name="图片 11" descr="business logo1.jpg"/>
          <p:cNvPicPr>
            <a:picLocks noChangeAspect="1" noChangeArrowheads="1"/>
          </p:cNvPicPr>
          <p:nvPr/>
        </p:nvPicPr>
        <p:blipFill>
          <a:blip r:embed="rId6" cstate="print"/>
          <a:srcRect t="6157"/>
          <a:stretch>
            <a:fillRect/>
          </a:stretch>
        </p:blipFill>
        <p:spPr bwMode="auto">
          <a:xfrm>
            <a:off x="0" y="38086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2966"/>
            <a:ext cx="9151938" cy="42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71504" y="1033454"/>
            <a:ext cx="7404123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ea typeface="GungsuhChe" pitchFamily="49" charset="-127"/>
              </a:rPr>
              <a:t>      </a:t>
            </a:r>
            <a:r>
              <a:rPr lang="en-US" altLang="zh-CN" sz="2000" b="1" i="1" dirty="0" smtClean="0">
                <a:ea typeface="GungsuhChe" pitchFamily="49" charset="-127"/>
              </a:rPr>
              <a:t>            </a:t>
            </a:r>
            <a:r>
              <a:rPr lang="zh-CN" altLang="en-US" sz="2000" b="1" dirty="0" smtClean="0">
                <a:latin typeface="+mn-ea"/>
                <a:ea typeface="+mn-ea"/>
              </a:rPr>
              <a:t>专业</a:t>
            </a:r>
            <a:r>
              <a:rPr lang="en-US" altLang="zh-CN" sz="2000" b="1" dirty="0" smtClean="0">
                <a:latin typeface="+mn-ea"/>
                <a:ea typeface="+mn-ea"/>
              </a:rPr>
              <a:t>PP</a:t>
            </a:r>
            <a:r>
              <a:rPr lang="zh-CN" altLang="en-US" sz="2000" b="1" dirty="0" smtClean="0">
                <a:latin typeface="+mn-ea"/>
                <a:ea typeface="+mn-ea"/>
              </a:rPr>
              <a:t>文管用品制造商 始于</a:t>
            </a:r>
            <a:r>
              <a:rPr lang="en-US" altLang="zh-CN" sz="2000" b="1" dirty="0" smtClean="0">
                <a:latin typeface="+mn-ea"/>
                <a:ea typeface="+mn-ea"/>
              </a:rPr>
              <a:t>2007</a:t>
            </a:r>
            <a:r>
              <a:rPr lang="zh-CN" altLang="en-US" sz="2000" b="1" dirty="0" smtClean="0">
                <a:latin typeface="+mn-ea"/>
                <a:ea typeface="+mn-ea"/>
              </a:rPr>
              <a:t>年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sz="1700" b="1" dirty="0" smtClean="0">
                <a:solidFill>
                  <a:srgbClr val="0000FF"/>
                </a:solidFill>
              </a:rPr>
              <a:t>                     </a:t>
            </a:r>
            <a:r>
              <a:rPr lang="zh-CN" altLang="en-US" sz="1700" b="1" u="sng" dirty="0" smtClean="0">
                <a:solidFill>
                  <a:srgbClr val="0000FF"/>
                </a:solidFill>
              </a:rPr>
              <a:t>工厂面积</a:t>
            </a:r>
            <a:r>
              <a:rPr lang="en-US" altLang="zh-CN" sz="1700" b="1" dirty="0" smtClean="0">
                <a:solidFill>
                  <a:srgbClr val="0000FF"/>
                </a:solidFill>
                <a:hlinkClick r:id="rId3" action="ppaction://hlinksldjump"/>
              </a:rPr>
              <a:t>:</a:t>
            </a:r>
            <a:r>
              <a:rPr lang="en-US" altLang="zh-CN" sz="1700" b="1" dirty="0">
                <a:solidFill>
                  <a:srgbClr val="0000FF"/>
                </a:solidFill>
              </a:rPr>
              <a:t> 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              15,000</a:t>
            </a:r>
            <a:r>
              <a:rPr lang="en-US" altLang="zh-CN" sz="1700" b="1" dirty="0">
                <a:solidFill>
                  <a:srgbClr val="0000FF"/>
                </a:solidFill>
              </a:rPr>
              <a:t> 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平方米</a:t>
            </a:r>
            <a:r>
              <a:rPr lang="en-US" altLang="zh-CN" sz="1700" b="1" dirty="0">
                <a:solidFill>
                  <a:srgbClr val="0000FF"/>
                </a:solidFill>
              </a:rPr>
              <a:t/>
            </a:r>
            <a:br>
              <a:rPr lang="en-US" altLang="zh-CN" sz="1700" b="1" dirty="0">
                <a:solidFill>
                  <a:srgbClr val="0000FF"/>
                </a:solidFill>
              </a:rPr>
            </a:br>
            <a:r>
              <a:rPr lang="en-US" altLang="zh-CN" sz="1700" b="1" dirty="0">
                <a:solidFill>
                  <a:srgbClr val="0000FF"/>
                </a:solidFill>
              </a:rPr>
              <a:t>                     </a:t>
            </a:r>
            <a:r>
              <a:rPr lang="zh-CN" altLang="en-US" sz="1700" b="1" u="sng" dirty="0" smtClean="0">
                <a:solidFill>
                  <a:srgbClr val="0000FF"/>
                </a:solidFill>
              </a:rPr>
              <a:t>工人总数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:</a:t>
            </a:r>
            <a:r>
              <a:rPr lang="en-US" altLang="zh-CN" sz="1700" b="1" dirty="0">
                <a:solidFill>
                  <a:srgbClr val="0000FF"/>
                </a:solidFill>
              </a:rPr>
              <a:t> 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    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约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200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人</a:t>
            </a:r>
            <a:r>
              <a:rPr lang="en-US" altLang="zh-CN" sz="1700" b="1" dirty="0">
                <a:solidFill>
                  <a:srgbClr val="0000FF"/>
                </a:solidFill>
              </a:rPr>
              <a:t/>
            </a:r>
            <a:br>
              <a:rPr lang="en-US" altLang="zh-CN" sz="1700" b="1" dirty="0">
                <a:solidFill>
                  <a:srgbClr val="0000FF"/>
                </a:solidFill>
              </a:rPr>
            </a:br>
            <a:r>
              <a:rPr lang="en-US" altLang="zh-CN" sz="1700" b="1" dirty="0">
                <a:solidFill>
                  <a:srgbClr val="0000FF"/>
                </a:solidFill>
              </a:rPr>
              <a:t> </a:t>
            </a:r>
            <a:r>
              <a:rPr lang="zh-CN" altLang="en-US" sz="1700" b="1" dirty="0">
                <a:solidFill>
                  <a:srgbClr val="0000FF"/>
                </a:solidFill>
              </a:rPr>
              <a:t>        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  </a:t>
            </a:r>
            <a:r>
              <a:rPr lang="zh-CN" altLang="en-US" sz="1700" b="1" u="sng" dirty="0" smtClean="0">
                <a:solidFill>
                  <a:srgbClr val="0000FF"/>
                </a:solidFill>
              </a:rPr>
              <a:t>主要原材料 </a:t>
            </a:r>
            <a:r>
              <a:rPr lang="en-US" altLang="zh-CN" sz="1700" b="1" dirty="0" smtClean="0">
                <a:solidFill>
                  <a:srgbClr val="0000FF"/>
                </a:solidFill>
                <a:hlinkClick r:id="rId4" action="ppaction://hlinksldjump"/>
              </a:rPr>
              <a:t>: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聚丙烯</a:t>
            </a:r>
            <a:r>
              <a:rPr lang="en-US" altLang="zh-CN" sz="1700" b="1" dirty="0">
                <a:solidFill>
                  <a:srgbClr val="0000FF"/>
                </a:solidFill>
              </a:rPr>
              <a:t/>
            </a:r>
            <a:br>
              <a:rPr lang="en-US" altLang="zh-CN" sz="1700" b="1" dirty="0">
                <a:solidFill>
                  <a:srgbClr val="0000FF"/>
                </a:solidFill>
              </a:rPr>
            </a:br>
            <a:r>
              <a:rPr lang="en-US" altLang="zh-CN" sz="1700" b="1" dirty="0">
                <a:solidFill>
                  <a:srgbClr val="0000FF"/>
                </a:solidFill>
              </a:rPr>
              <a:t>                    </a:t>
            </a:r>
            <a:r>
              <a:rPr lang="zh-CN" altLang="en-US" sz="1700" b="1" dirty="0">
                <a:solidFill>
                  <a:srgbClr val="0000FF"/>
                </a:solidFill>
              </a:rPr>
              <a:t> </a:t>
            </a:r>
            <a:r>
              <a:rPr lang="zh-CN" altLang="en-US" sz="1700" b="1" u="sng" dirty="0" smtClean="0">
                <a:solidFill>
                  <a:srgbClr val="0000FF"/>
                </a:solidFill>
              </a:rPr>
              <a:t>主要产品</a:t>
            </a:r>
            <a:r>
              <a:rPr lang="en-US" altLang="zh-CN" sz="1700" b="1" u="sng" dirty="0" smtClean="0">
                <a:solidFill>
                  <a:srgbClr val="0000FF"/>
                </a:solidFill>
                <a:hlinkClick r:id="rId5" action="ppaction://hlinksldjump"/>
              </a:rPr>
              <a:t>:</a:t>
            </a:r>
            <a:r>
              <a:rPr lang="en-US" altLang="zh-CN" sz="17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              L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形文件袋，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11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孔袋，文件袋</a:t>
            </a:r>
            <a:endParaRPr lang="en-US" altLang="zh-CN" sz="1700" b="1" dirty="0">
              <a:solidFill>
                <a:srgbClr val="0000FF"/>
              </a:solidFill>
            </a:endParaRPr>
          </a:p>
          <a:p>
            <a:r>
              <a:rPr lang="en-US" altLang="zh-CN" sz="1700" b="1" dirty="0">
                <a:solidFill>
                  <a:srgbClr val="0000FF"/>
                </a:solidFill>
              </a:rPr>
              <a:t>                    </a:t>
            </a:r>
            <a:r>
              <a:rPr lang="zh-CN" altLang="en-US" sz="1700" b="1" dirty="0">
                <a:solidFill>
                  <a:srgbClr val="0000FF"/>
                </a:solidFill>
              </a:rPr>
              <a:t>             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            拉链袋，资料册，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强力夹，孔夹，</a:t>
            </a:r>
            <a:endParaRPr lang="en-US" altLang="zh-CN" sz="1700" b="1" dirty="0" smtClean="0">
              <a:solidFill>
                <a:srgbClr val="0000FF"/>
              </a:solidFill>
            </a:endParaRPr>
          </a:p>
          <a:p>
            <a:r>
              <a:rPr lang="zh-CN" altLang="en-US" sz="1700" b="1" dirty="0" smtClean="0">
                <a:solidFill>
                  <a:srgbClr val="0000FF"/>
                </a:solidFill>
              </a:rPr>
              <a:t>                                                       文件盒，风琴包</a:t>
            </a:r>
            <a:endParaRPr lang="en-US" altLang="zh-CN" sz="1700" b="1" dirty="0" smtClean="0">
              <a:solidFill>
                <a:srgbClr val="0000FF"/>
              </a:solidFill>
            </a:endParaRPr>
          </a:p>
          <a:p>
            <a:endParaRPr lang="zh-CN" altLang="en-US" sz="1700" b="1" dirty="0">
              <a:solidFill>
                <a:srgbClr val="0000FF"/>
              </a:solidFill>
            </a:endParaRPr>
          </a:p>
          <a:p>
            <a:r>
              <a:rPr lang="zh-CN" altLang="en-US" sz="1700" b="1" dirty="0">
                <a:solidFill>
                  <a:srgbClr val="0000FF"/>
                </a:solidFill>
              </a:rPr>
              <a:t>         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  </a:t>
            </a:r>
            <a:r>
              <a:rPr lang="zh-CN" altLang="en-US" sz="1700" b="1" u="sng" dirty="0" smtClean="0">
                <a:solidFill>
                  <a:srgbClr val="0000FF"/>
                </a:solidFill>
              </a:rPr>
              <a:t>认证</a:t>
            </a:r>
            <a:r>
              <a:rPr lang="en-US" altLang="zh-CN" sz="1700" b="1" u="sng" dirty="0" smtClean="0">
                <a:solidFill>
                  <a:srgbClr val="0000FF"/>
                </a:solidFill>
              </a:rPr>
              <a:t>: </a:t>
            </a:r>
            <a:r>
              <a:rPr lang="en-US" altLang="zh-CN" b="1" dirty="0" smtClean="0">
                <a:solidFill>
                  <a:srgbClr val="0000FF"/>
                </a:solidFill>
              </a:rPr>
              <a:t>                         </a:t>
            </a:r>
            <a:r>
              <a:rPr lang="zh-CN" altLang="en-US" b="1" dirty="0" smtClean="0">
                <a:solidFill>
                  <a:srgbClr val="0000FF"/>
                </a:solidFill>
              </a:rPr>
              <a:t>质量管理认证</a:t>
            </a:r>
            <a:r>
              <a:rPr lang="en-US" altLang="zh-CN" b="1" dirty="0" smtClean="0">
                <a:solidFill>
                  <a:srgbClr val="0000FF"/>
                </a:solidFill>
              </a:rPr>
              <a:t>ISO9001:2008 </a:t>
            </a:r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                                    </a:t>
            </a:r>
            <a:r>
              <a:rPr lang="en-US" altLang="zh-CN" b="1" dirty="0" smtClean="0">
                <a:solidFill>
                  <a:srgbClr val="0000FF"/>
                </a:solidFill>
              </a:rPr>
              <a:t>                       </a:t>
            </a:r>
            <a:r>
              <a:rPr lang="zh-CN" altLang="en-US" b="1" dirty="0" smtClean="0">
                <a:solidFill>
                  <a:srgbClr val="0000FF"/>
                </a:solidFill>
              </a:rPr>
              <a:t>社会责任认证</a:t>
            </a:r>
            <a:r>
              <a:rPr lang="en-US" altLang="zh-CN" b="1" dirty="0" smtClean="0">
                <a:solidFill>
                  <a:srgbClr val="0000FF"/>
                </a:solidFill>
              </a:rPr>
              <a:t>BSCI</a:t>
            </a:r>
            <a:endParaRPr lang="en-US" altLang="zh-CN" b="1" dirty="0">
              <a:solidFill>
                <a:srgbClr val="0000FF"/>
              </a:solidFill>
              <a:hlinkClick r:id="rId6" action="ppaction://hlinksldjump"/>
            </a:endParaRPr>
          </a:p>
          <a:p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sz="1700" b="1" dirty="0">
                <a:solidFill>
                  <a:srgbClr val="0000FF"/>
                </a:solidFill>
              </a:rPr>
              <a:t>                   </a:t>
            </a:r>
            <a:r>
              <a:rPr lang="zh-CN" altLang="en-US" sz="1700" b="1" dirty="0">
                <a:solidFill>
                  <a:srgbClr val="0000FF"/>
                </a:solidFill>
              </a:rPr>
              <a:t>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1700" b="1" dirty="0" smtClean="0">
                <a:solidFill>
                  <a:srgbClr val="0000FF"/>
                </a:solidFill>
                <a:hlinkClick r:id="rId7" action="ppaction://hlinksldjump"/>
              </a:rPr>
              <a:t>2016  (RMB) :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年销售额达</a:t>
            </a:r>
            <a:r>
              <a:rPr lang="en-US" altLang="zh-CN" sz="1700" b="1" dirty="0" smtClean="0">
                <a:solidFill>
                  <a:srgbClr val="0000FF"/>
                </a:solidFill>
              </a:rPr>
              <a:t> 6800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万</a:t>
            </a:r>
            <a:r>
              <a:rPr lang="en-US" altLang="zh-CN" sz="1700" b="1" dirty="0">
                <a:solidFill>
                  <a:srgbClr val="0000FF"/>
                </a:solidFill>
              </a:rPr>
              <a:t/>
            </a:r>
            <a:br>
              <a:rPr lang="en-US" altLang="zh-CN" sz="1700" b="1" dirty="0">
                <a:solidFill>
                  <a:srgbClr val="0000FF"/>
                </a:solidFill>
              </a:rPr>
            </a:br>
            <a:r>
              <a:rPr lang="zh-CN" altLang="en-US" sz="1700" b="1" dirty="0">
                <a:solidFill>
                  <a:srgbClr val="0000FF"/>
                </a:solidFill>
              </a:rPr>
              <a:t>                    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 </a:t>
            </a:r>
            <a:r>
              <a:rPr lang="zh-CN" altLang="en-US" sz="1700" b="1" u="sng" dirty="0" smtClean="0">
                <a:solidFill>
                  <a:srgbClr val="0000FF"/>
                </a:solidFill>
              </a:rPr>
              <a:t>主要市场</a:t>
            </a:r>
            <a:r>
              <a:rPr lang="zh-CN" altLang="en-US" sz="1700" b="1" dirty="0" smtClean="0">
                <a:solidFill>
                  <a:srgbClr val="0000FF"/>
                </a:solidFill>
                <a:hlinkClick r:id="rId8" action="ppaction://hlinksldjump"/>
              </a:rPr>
              <a:t>:</a:t>
            </a:r>
            <a:r>
              <a:rPr lang="zh-CN" altLang="en-US" sz="1700" b="1" dirty="0" smtClean="0">
                <a:solidFill>
                  <a:srgbClr val="0000FF"/>
                </a:solidFill>
              </a:rPr>
              <a:t>                欧洲，北美，中国，日本，东南亚 </a:t>
            </a:r>
            <a:r>
              <a:rPr lang="en-US" altLang="zh-CN" sz="1700" dirty="0"/>
              <a:t/>
            </a:r>
            <a:br>
              <a:rPr lang="en-US" altLang="zh-CN" sz="1700" dirty="0"/>
            </a:br>
            <a:r>
              <a:rPr lang="en-US" altLang="zh-CN" sz="1700" dirty="0"/>
              <a:t>                 </a:t>
            </a:r>
            <a:r>
              <a:rPr lang="zh-CN" altLang="en-US" sz="1700" dirty="0"/>
              <a:t>  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2038336" y="128574"/>
            <a:ext cx="651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1" dirty="0" smtClean="0"/>
              <a:t>            </a:t>
            </a:r>
            <a:r>
              <a:rPr lang="zh-CN" altLang="en-US" sz="2400" b="1" dirty="0" smtClean="0"/>
              <a:t>宁波利博文具有限公司</a:t>
            </a:r>
            <a:endParaRPr lang="en-US" altLang="zh-CN" sz="2400" b="1" dirty="0" smtClean="0"/>
          </a:p>
          <a:p>
            <a:r>
              <a:rPr lang="zh-CN" altLang="en-US" sz="2000" b="1" dirty="0" smtClean="0"/>
              <a:t>                               工厂简介 </a:t>
            </a:r>
            <a:endParaRPr lang="zh-CN" altLang="en-US" sz="2000" b="1" dirty="0"/>
          </a:p>
        </p:txBody>
      </p:sp>
      <p:pic>
        <p:nvPicPr>
          <p:cNvPr id="6" name="图片 11" descr="business logo1.jpg"/>
          <p:cNvPicPr>
            <a:picLocks noChangeAspect="1" noChangeArrowheads="1"/>
          </p:cNvPicPr>
          <p:nvPr/>
        </p:nvPicPr>
        <p:blipFill>
          <a:blip r:embed="rId9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519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038336" y="128574"/>
            <a:ext cx="651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1" dirty="0" smtClean="0"/>
              <a:t>            </a:t>
            </a:r>
            <a:r>
              <a:rPr lang="zh-CN" altLang="en-US" sz="2400" b="1" dirty="0" smtClean="0"/>
              <a:t>宁波利博文具有限公司</a:t>
            </a:r>
            <a:endParaRPr lang="en-US" altLang="zh-CN" sz="2400" b="1" dirty="0" smtClean="0"/>
          </a:p>
          <a:p>
            <a:r>
              <a:rPr lang="zh-CN" altLang="en-US" sz="2000" b="1" dirty="0" smtClean="0">
                <a:sym typeface="Calibri" pitchFamily="34" charset="0"/>
              </a:rPr>
              <a:t>                             公司组织框架</a:t>
            </a:r>
            <a:endParaRPr lang="en-US" altLang="zh-CN" sz="2000" b="1" dirty="0"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9934" y="1123942"/>
            <a:ext cx="6610437" cy="38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11" descr="business logo1.jpg"/>
          <p:cNvPicPr>
            <a:picLocks noChangeAspect="1" noChangeArrowheads="1"/>
          </p:cNvPicPr>
          <p:nvPr/>
        </p:nvPicPr>
        <p:blipFill>
          <a:blip r:embed="rId5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F2F2F2"/>
            </a:gs>
            <a:gs pos="9999">
              <a:srgbClr val="F2F2F2"/>
            </a:gs>
            <a:gs pos="59000">
              <a:srgbClr val="D8D8D8"/>
            </a:gs>
            <a:gs pos="100000">
              <a:srgbClr val="D8D8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033454"/>
            <a:ext cx="9151938" cy="41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6" descr="http://windenergypros.org/wp-content/uploads/2011/12/Environmental-friend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2481263"/>
            <a:ext cx="19399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11" descr="business logo1.jpg"/>
          <p:cNvPicPr>
            <a:picLocks noChangeAspect="1" noChangeArrowheads="1"/>
          </p:cNvPicPr>
          <p:nvPr/>
        </p:nvPicPr>
        <p:blipFill>
          <a:blip r:embed="rId4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5"/>
          <p:cNvSpPr>
            <a:spLocks noChangeArrowheads="1"/>
          </p:cNvSpPr>
          <p:nvPr/>
        </p:nvSpPr>
        <p:spPr bwMode="auto">
          <a:xfrm>
            <a:off x="520700" y="4568825"/>
            <a:ext cx="207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sym typeface="Calibri" pitchFamily="34" charset="0"/>
              </a:rPr>
              <a:t>           </a:t>
            </a:r>
            <a:endParaRPr lang="zh-CN" altLang="en-US"/>
          </a:p>
        </p:txBody>
      </p:sp>
      <p:sp>
        <p:nvSpPr>
          <p:cNvPr id="8198" name="TextBox 23"/>
          <p:cNvSpPr>
            <a:spLocks noChangeArrowheads="1"/>
          </p:cNvSpPr>
          <p:nvPr/>
        </p:nvSpPr>
        <p:spPr bwMode="auto">
          <a:xfrm>
            <a:off x="3305168" y="581014"/>
            <a:ext cx="2443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n-ea"/>
                <a:ea typeface="+mn-ea"/>
                <a:sym typeface="Calibri" pitchFamily="34" charset="0"/>
              </a:rPr>
              <a:t>    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原材料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8199" name="TextBox 17"/>
          <p:cNvSpPr>
            <a:spLocks noChangeArrowheads="1"/>
          </p:cNvSpPr>
          <p:nvPr/>
        </p:nvSpPr>
        <p:spPr bwMode="auto">
          <a:xfrm>
            <a:off x="1133456" y="1304918"/>
            <a:ext cx="62436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原材料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聚丙烯，安全、环保、可回收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按照欧盟相关标准，产品可以通过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REACH-SVHC, PAHS, Cadmium 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等检测</a:t>
            </a: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8201" name="Picture 8" descr="http://pic.baike.soso.com/p/20120916/20120916141122-206714179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1525" y="2481263"/>
            <a:ext cx="18907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25" y="2481263"/>
            <a:ext cx="19812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93063" y="4192588"/>
            <a:ext cx="539750" cy="4492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1871663" y="52388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8"/>
          <p:cNvSpPr>
            <a:spLocks noChangeArrowheads="1"/>
          </p:cNvSpPr>
          <p:nvPr/>
        </p:nvSpPr>
        <p:spPr bwMode="auto">
          <a:xfrm>
            <a:off x="0" y="1033454"/>
            <a:ext cx="9144000" cy="4110046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84" y="1304918"/>
            <a:ext cx="1312257" cy="127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Box 35"/>
          <p:cNvSpPr>
            <a:spLocks noChangeArrowheads="1"/>
          </p:cNvSpPr>
          <p:nvPr/>
        </p:nvSpPr>
        <p:spPr bwMode="auto">
          <a:xfrm>
            <a:off x="771504" y="4381510"/>
            <a:ext cx="1538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强力夹</a:t>
            </a:r>
            <a:endParaRPr lang="en-US" altLang="zh-CN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924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64" y="1312864"/>
            <a:ext cx="1064161" cy="125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30"/>
          <p:cNvSpPr txBox="1">
            <a:spLocks noChangeArrowheads="1"/>
          </p:cNvSpPr>
          <p:nvPr/>
        </p:nvSpPr>
        <p:spPr bwMode="auto">
          <a:xfrm>
            <a:off x="3667120" y="542856"/>
            <a:ext cx="154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ym typeface="Calibri" pitchFamily="34" charset="0"/>
              </a:rPr>
              <a:t>   </a:t>
            </a:r>
            <a:r>
              <a:rPr lang="zh-CN" altLang="en-US" b="1" dirty="0" smtClean="0">
                <a:sym typeface="Calibri" pitchFamily="34" charset="0"/>
              </a:rPr>
              <a:t> </a:t>
            </a:r>
            <a:r>
              <a:rPr lang="zh-CN" altLang="en-US" sz="2000" b="1" dirty="0" smtClean="0">
                <a:sym typeface="Calibri" pitchFamily="34" charset="0"/>
              </a:rPr>
              <a:t>主要产品 </a:t>
            </a:r>
            <a:endParaRPr lang="zh-CN" altLang="en-US" sz="2000" b="1" dirty="0">
              <a:sym typeface="Calibri" pitchFamily="34" charset="0"/>
            </a:endParaRPr>
          </a:p>
        </p:txBody>
      </p:sp>
      <p:sp>
        <p:nvSpPr>
          <p:cNvPr id="30" name="TextBox 23"/>
          <p:cNvSpPr>
            <a:spLocks noChangeArrowheads="1"/>
          </p:cNvSpPr>
          <p:nvPr/>
        </p:nvSpPr>
        <p:spPr bwMode="auto">
          <a:xfrm>
            <a:off x="500040" y="2571750"/>
            <a:ext cx="904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sym typeface="Calibri" pitchFamily="34" charset="0"/>
              </a:rPr>
              <a:t>L</a:t>
            </a:r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形袋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52" y="3205166"/>
            <a:ext cx="1797358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4440" y="1321658"/>
            <a:ext cx="1628784" cy="125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23"/>
          <p:cNvSpPr>
            <a:spLocks noChangeArrowheads="1"/>
          </p:cNvSpPr>
          <p:nvPr/>
        </p:nvSpPr>
        <p:spPr bwMode="auto">
          <a:xfrm>
            <a:off x="5295904" y="2571750"/>
            <a:ext cx="1266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   拉链袋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32" name="图片 11" descr="business logo1.jpg"/>
          <p:cNvPicPr>
            <a:picLocks noChangeAspect="1" noChangeArrowheads="1"/>
          </p:cNvPicPr>
          <p:nvPr/>
        </p:nvPicPr>
        <p:blipFill>
          <a:blip r:embed="rId6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0"/>
          <p:cNvSpPr>
            <a:spLocks noChangeArrowheads="1"/>
          </p:cNvSpPr>
          <p:nvPr/>
        </p:nvSpPr>
        <p:spPr bwMode="auto">
          <a:xfrm>
            <a:off x="2144731" y="38086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sp>
        <p:nvSpPr>
          <p:cNvPr id="34" name="TextBox 23"/>
          <p:cNvSpPr>
            <a:spLocks noChangeArrowheads="1"/>
          </p:cNvSpPr>
          <p:nvPr/>
        </p:nvSpPr>
        <p:spPr bwMode="auto">
          <a:xfrm>
            <a:off x="1585896" y="2571750"/>
            <a:ext cx="1719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孔袋</a:t>
            </a:r>
            <a:r>
              <a:rPr lang="en-US" altLang="zh-CN" sz="1800" dirty="0" smtClean="0">
                <a:solidFill>
                  <a:srgbClr val="000000"/>
                </a:solidFill>
                <a:sym typeface="Calibri" pitchFamily="34" charset="0"/>
              </a:rPr>
              <a:t>/</a:t>
            </a:r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保护套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5" name="TextBox 25"/>
          <p:cNvSpPr>
            <a:spLocks noChangeArrowheads="1"/>
          </p:cNvSpPr>
          <p:nvPr/>
        </p:nvSpPr>
        <p:spPr bwMode="auto">
          <a:xfrm>
            <a:off x="3486144" y="2571750"/>
            <a:ext cx="1107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按扣袋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0" y="1304918"/>
            <a:ext cx="153035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4"/>
          <p:cNvSpPr>
            <a:spLocks noChangeArrowheads="1"/>
          </p:cNvSpPr>
          <p:nvPr/>
        </p:nvSpPr>
        <p:spPr bwMode="auto">
          <a:xfrm>
            <a:off x="7105664" y="2564370"/>
            <a:ext cx="138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资料册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4688" y="1304918"/>
            <a:ext cx="1798638" cy="13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81264" y="3205166"/>
            <a:ext cx="1516063" cy="12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0"/>
          <p:cNvSpPr>
            <a:spLocks noChangeArrowheads="1"/>
          </p:cNvSpPr>
          <p:nvPr/>
        </p:nvSpPr>
        <p:spPr bwMode="auto">
          <a:xfrm>
            <a:off x="3033704" y="4471998"/>
            <a:ext cx="723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孔夹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205166"/>
            <a:ext cx="1965325" cy="12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3"/>
          <p:cNvSpPr>
            <a:spLocks noChangeArrowheads="1"/>
          </p:cNvSpPr>
          <p:nvPr/>
        </p:nvSpPr>
        <p:spPr bwMode="auto">
          <a:xfrm>
            <a:off x="5114928" y="4471998"/>
            <a:ext cx="99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文件盒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4688" y="3205166"/>
            <a:ext cx="1747837" cy="12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32"/>
          <p:cNvSpPr>
            <a:spLocks noChangeArrowheads="1"/>
          </p:cNvSpPr>
          <p:nvPr/>
        </p:nvSpPr>
        <p:spPr bwMode="auto">
          <a:xfrm>
            <a:off x="7558104" y="4471998"/>
            <a:ext cx="90488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  <a:sym typeface="Calibri" pitchFamily="34" charset="0"/>
              </a:rPr>
              <a:t>风琴包</a:t>
            </a:r>
            <a:endParaRPr lang="zh-CN" altLang="en-US" sz="1800" dirty="0">
              <a:solidFill>
                <a:srgbClr val="00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30" grpId="0"/>
      <p:bldP spid="31" grpId="0"/>
      <p:bldP spid="34" grpId="0"/>
      <p:bldP spid="35" grpId="0"/>
      <p:bldP spid="37" grpId="0"/>
      <p:bldP spid="40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"/>
          <p:cNvSpPr>
            <a:spLocks noChangeArrowheads="1"/>
          </p:cNvSpPr>
          <p:nvPr/>
        </p:nvSpPr>
        <p:spPr bwMode="auto">
          <a:xfrm>
            <a:off x="1" y="1033454"/>
            <a:ext cx="9144000" cy="4110046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3" name="TextBox 10"/>
          <p:cNvSpPr>
            <a:spLocks noChangeArrowheads="1"/>
          </p:cNvSpPr>
          <p:nvPr/>
        </p:nvSpPr>
        <p:spPr bwMode="auto">
          <a:xfrm>
            <a:off x="1871663" y="52388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 宁</a:t>
            </a:r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sp>
        <p:nvSpPr>
          <p:cNvPr id="10245" name="Text Box 22"/>
          <p:cNvSpPr>
            <a:spLocks noChangeArrowheads="1"/>
          </p:cNvSpPr>
          <p:nvPr/>
        </p:nvSpPr>
        <p:spPr bwMode="auto">
          <a:xfrm>
            <a:off x="252413" y="3292475"/>
            <a:ext cx="207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sym typeface="Calibri" pitchFamily="34" charset="0"/>
              </a:rPr>
              <a:t>  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en-US" altLang="zh-CN" sz="1400" dirty="0">
                <a:solidFill>
                  <a:srgbClr val="000000"/>
                </a:solidFill>
                <a:sym typeface="Calibri" pitchFamily="34" charset="0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原材料</a:t>
            </a:r>
            <a:endParaRPr lang="zh-CN" altLang="en-US" sz="14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0246" name="Text Box 23"/>
          <p:cNvSpPr>
            <a:spLocks noChangeArrowheads="1"/>
          </p:cNvSpPr>
          <p:nvPr/>
        </p:nvSpPr>
        <p:spPr bwMode="auto">
          <a:xfrm>
            <a:off x="3214680" y="2571750"/>
            <a:ext cx="1436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00"/>
                </a:solidFill>
                <a:sym typeface="Calibri" pitchFamily="34" charset="0"/>
              </a:rPr>
              <a:t>PP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薄膜流延机</a:t>
            </a:r>
            <a:endParaRPr lang="en-US" altLang="zh-CN" sz="1400" dirty="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0247" name="Text Box 24"/>
          <p:cNvSpPr>
            <a:spLocks noChangeArrowheads="1"/>
          </p:cNvSpPr>
          <p:nvPr/>
        </p:nvSpPr>
        <p:spPr bwMode="auto">
          <a:xfrm>
            <a:off x="6110296" y="2571750"/>
            <a:ext cx="18145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sym typeface="Calibri" pitchFamily="34" charset="0"/>
              </a:rPr>
              <a:t>   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多功能切袋机</a:t>
            </a:r>
            <a:endParaRPr lang="en-US" altLang="zh-CN" sz="14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0248" name="Text Box 25"/>
          <p:cNvSpPr>
            <a:spLocks noChangeArrowheads="1"/>
          </p:cNvSpPr>
          <p:nvPr/>
        </p:nvSpPr>
        <p:spPr bwMode="auto">
          <a:xfrm>
            <a:off x="7648592" y="4110046"/>
            <a:ext cx="1098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/>
              <a:t>装配车间</a:t>
            </a:r>
            <a:endParaRPr lang="zh-CN" altLang="en-US" dirty="0"/>
          </a:p>
        </p:txBody>
      </p:sp>
      <p:pic>
        <p:nvPicPr>
          <p:cNvPr id="10249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222375"/>
            <a:ext cx="1890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50" y="1222375"/>
            <a:ext cx="18018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13" y="3022600"/>
            <a:ext cx="1520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8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851025"/>
            <a:ext cx="19796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OD((T)WECPJ~O95B_HJ}E3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022600"/>
            <a:ext cx="14716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23"/>
          <p:cNvSpPr>
            <a:spLocks noChangeArrowheads="1"/>
          </p:cNvSpPr>
          <p:nvPr/>
        </p:nvSpPr>
        <p:spPr bwMode="auto">
          <a:xfrm>
            <a:off x="3124192" y="4110046"/>
            <a:ext cx="16144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en-US" altLang="zh-CN" sz="1400" dirty="0" smtClean="0">
                <a:solidFill>
                  <a:srgbClr val="000000"/>
                </a:solidFill>
                <a:sym typeface="Calibri" pitchFamily="34" charset="0"/>
              </a:rPr>
              <a:t>PP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板片拉板机</a:t>
            </a:r>
            <a:endParaRPr lang="en-US" altLang="zh-CN" sz="1400" dirty="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>
            <a:off x="2322513" y="1762125"/>
            <a:ext cx="450850" cy="539750"/>
          </a:xfrm>
          <a:custGeom>
            <a:avLst/>
            <a:gdLst>
              <a:gd name="T0" fmla="*/ 450850 w 21600"/>
              <a:gd name="T1" fmla="*/ 151905 h 21600"/>
              <a:gd name="T2" fmla="*/ 315720 w 21600"/>
              <a:gd name="T3" fmla="*/ 0 h 21600"/>
              <a:gd name="T4" fmla="*/ 315720 w 21600"/>
              <a:gd name="T5" fmla="*/ 72766 h 21600"/>
              <a:gd name="T6" fmla="*/ 259385 w 21600"/>
              <a:gd name="T7" fmla="*/ 72766 h 21600"/>
              <a:gd name="T8" fmla="*/ 0 w 21600"/>
              <a:gd name="T9" fmla="*/ 303809 h 21600"/>
              <a:gd name="T10" fmla="*/ 0 w 21600"/>
              <a:gd name="T11" fmla="*/ 539750 h 21600"/>
              <a:gd name="T12" fmla="*/ 135130 w 21600"/>
              <a:gd name="T13" fmla="*/ 539750 h 21600"/>
              <a:gd name="T14" fmla="*/ 135130 w 21600"/>
              <a:gd name="T15" fmla="*/ 303809 h 21600"/>
              <a:gd name="T16" fmla="*/ 259385 w 21600"/>
              <a:gd name="T17" fmla="*/ 231043 h 21600"/>
              <a:gd name="T18" fmla="*/ 315720 w 21600"/>
              <a:gd name="T19" fmla="*/ 231043 h 21600"/>
              <a:gd name="T20" fmla="*/ 315720 w 21600"/>
              <a:gd name="T21" fmla="*/ 303809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12427 w 21600"/>
              <a:gd name="T34" fmla="*/ 2912 h 21600"/>
              <a:gd name="T35" fmla="*/ 18227 w 21600"/>
              <a:gd name="T36" fmla="*/ 9246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5202238" y="1762125"/>
            <a:ext cx="630237" cy="269875"/>
          </a:xfrm>
          <a:prstGeom prst="rightArrow">
            <a:avLst>
              <a:gd name="adj1" fmla="val 50000"/>
              <a:gd name="adj2" fmla="val 58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6911975" y="3471863"/>
            <a:ext cx="450850" cy="269875"/>
          </a:xfrm>
          <a:prstGeom prst="rightArrow">
            <a:avLst>
              <a:gd name="adj1" fmla="val 50000"/>
              <a:gd name="adj2" fmla="val 41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025" y="2932113"/>
            <a:ext cx="5397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757608" y="581014"/>
            <a:ext cx="2171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ym typeface="Calibri" pitchFamily="34" charset="0"/>
              </a:rPr>
              <a:t>生产流程图</a:t>
            </a:r>
            <a:endParaRPr lang="zh-CN" altLang="en-US" sz="2000" b="1" dirty="0">
              <a:sym typeface="Calibri" pitchFamily="34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386392" y="4110046"/>
            <a:ext cx="136049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模切压痕机器</a:t>
            </a:r>
            <a:endParaRPr lang="zh-CN" altLang="en-US" sz="1400" dirty="0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662488" y="3381375"/>
            <a:ext cx="450850" cy="269875"/>
          </a:xfrm>
          <a:prstGeom prst="rightArrow">
            <a:avLst>
              <a:gd name="adj1" fmla="val 50000"/>
              <a:gd name="adj2" fmla="val 41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5416" y="3024190"/>
            <a:ext cx="1628784" cy="108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图片 11" descr="business logo1.jpg"/>
          <p:cNvPicPr>
            <a:picLocks noChangeAspect="1" noChangeArrowheads="1"/>
          </p:cNvPicPr>
          <p:nvPr/>
        </p:nvPicPr>
        <p:blipFill>
          <a:blip r:embed="rId9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48" grpId="0" autoUpdateAnimBg="0"/>
      <p:bldP spid="10254" grpId="0" autoUpdateAnimBg="0"/>
      <p:bldP spid="10255" grpId="0" animBg="1"/>
      <p:bldP spid="10256" grpId="0" animBg="1" autoUpdateAnimBg="0"/>
      <p:bldP spid="10257" grpId="0" animBg="1" autoUpdateAnimBg="0"/>
      <p:bldP spid="10261" grpId="0" autoUpdateAnimBg="0"/>
      <p:bldP spid="1026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033454"/>
            <a:ext cx="9151938" cy="41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3305168" y="671502"/>
            <a:ext cx="2222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ym typeface="Calibri" pitchFamily="34" charset="0"/>
              </a:rPr>
              <a:t>    </a:t>
            </a:r>
            <a:r>
              <a:rPr lang="zh-CN" altLang="en-US" sz="2000" b="1" dirty="0" smtClean="0">
                <a:sym typeface="Calibri" pitchFamily="34" charset="0"/>
              </a:rPr>
              <a:t>社会与环境责任</a:t>
            </a:r>
            <a:endParaRPr lang="en-US" altLang="zh-CN" sz="2000" b="1" dirty="0">
              <a:sym typeface="Calibri" pitchFamily="34" charset="0"/>
            </a:endParaRPr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1074736"/>
            <a:ext cx="27733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138088" y="1847846"/>
            <a:ext cx="5580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sym typeface="Calibri" pitchFamily="34" charset="0"/>
              </a:rPr>
              <a:t>作为一家快速发展的制造商，我们充分意识到了环境保护的重要性。我们生产的每一个环节都做了良好的处理以满足保护环境的要求。</a:t>
            </a:r>
            <a:endParaRPr lang="en-US" altLang="zh-CN" dirty="0" smtClean="0">
              <a:solidFill>
                <a:srgbClr val="000000"/>
              </a:solidFill>
              <a:sym typeface="Calibri" pitchFamily="34" charset="0"/>
            </a:endParaRPr>
          </a:p>
          <a:p>
            <a:endParaRPr lang="en-US" altLang="zh-CN" dirty="0" smtClean="0">
              <a:solidFill>
                <a:srgbClr val="000000"/>
              </a:solidFill>
              <a:sym typeface="Calibri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sym typeface="Calibri" pitchFamily="34" charset="0"/>
              </a:rPr>
              <a:t>我们也尽力为每一位工人提供了安全健康的工作环境，确保每一位员工都是都能得到应有的公平和尊重。</a:t>
            </a:r>
            <a:endParaRPr lang="zh-CN" altLang="en-US" dirty="0">
              <a:solidFill>
                <a:srgbClr val="000000"/>
              </a:solidFill>
              <a:sym typeface="Calibri" pitchFamily="34" charset="0"/>
            </a:endParaRPr>
          </a:p>
          <a:p>
            <a:endParaRPr lang="en-US" altLang="zh-CN" dirty="0" smtClean="0">
              <a:solidFill>
                <a:srgbClr val="000000"/>
              </a:solidFill>
              <a:sym typeface="Calibri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sym typeface="Calibri" pitchFamily="34" charset="0"/>
              </a:rPr>
              <a:t>经过不懈的努力，我们自</a:t>
            </a:r>
            <a:r>
              <a:rPr lang="en-US" altLang="zh-CN" dirty="0" smtClean="0">
                <a:solidFill>
                  <a:srgbClr val="000000"/>
                </a:solidFill>
                <a:sym typeface="Calibri" pitchFamily="34" charset="0"/>
              </a:rPr>
              <a:t>2011</a:t>
            </a:r>
            <a:r>
              <a:rPr lang="zh-CN" altLang="en-US" dirty="0" smtClean="0">
                <a:solidFill>
                  <a:srgbClr val="000000"/>
                </a:solidFill>
                <a:sym typeface="Calibri" pitchFamily="34" charset="0"/>
              </a:rPr>
              <a:t>年开始都通过了</a:t>
            </a:r>
            <a:r>
              <a:rPr lang="en-US" altLang="zh-CN" dirty="0" smtClean="0">
                <a:solidFill>
                  <a:srgbClr val="000000"/>
                </a:solidFill>
                <a:sym typeface="Calibri" pitchFamily="34" charset="0"/>
              </a:rPr>
              <a:t>BSCI</a:t>
            </a:r>
            <a:r>
              <a:rPr lang="zh-CN" altLang="en-US" dirty="0" smtClean="0">
                <a:solidFill>
                  <a:srgbClr val="000000"/>
                </a:solidFill>
                <a:sym typeface="Calibri" pitchFamily="34" charset="0"/>
              </a:rPr>
              <a:t>的认证。</a:t>
            </a:r>
            <a:endParaRPr lang="zh-CN" altLang="en-US" dirty="0">
              <a:solidFill>
                <a:srgbClr val="000000"/>
              </a:solidFill>
              <a:sym typeface="Calibri" pitchFamily="34" charset="0"/>
            </a:endParaRPr>
          </a:p>
          <a:p>
            <a:endParaRPr lang="en-US" altLang="zh-CN" dirty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8" y="2260613"/>
            <a:ext cx="2789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>
            <a:spLocks noChangeArrowheads="1"/>
          </p:cNvSpPr>
          <p:nvPr/>
        </p:nvSpPr>
        <p:spPr bwMode="auto">
          <a:xfrm>
            <a:off x="1871663" y="52388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pic>
        <p:nvPicPr>
          <p:cNvPr id="9" name="图片 11" descr="business logo1.jpg"/>
          <p:cNvPicPr>
            <a:picLocks noChangeAspect="1" noChangeArrowheads="1"/>
          </p:cNvPicPr>
          <p:nvPr/>
        </p:nvPicPr>
        <p:blipFill>
          <a:blip r:embed="rId5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3"/>
          <p:cNvSpPr>
            <a:spLocks noChangeArrowheads="1"/>
          </p:cNvSpPr>
          <p:nvPr/>
        </p:nvSpPr>
        <p:spPr bwMode="auto">
          <a:xfrm>
            <a:off x="-3175" y="1033454"/>
            <a:ext cx="9147175" cy="4111634"/>
          </a:xfrm>
          <a:prstGeom prst="rect">
            <a:avLst/>
          </a:prstGeom>
          <a:solidFill>
            <a:srgbClr val="A5A5A5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252413" y="1041400"/>
          <a:ext cx="8550275" cy="4046280"/>
        </p:xfrm>
        <a:graphic>
          <a:graphicData uri="http://schemas.openxmlformats.org/drawingml/2006/table">
            <a:tbl>
              <a:tblPr/>
              <a:tblGrid>
                <a:gridCol w="8550275"/>
              </a:tblGrid>
              <a:tr h="896934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1.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质量保证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独立的品质部门，有一套完整的品质控制体系和标准，对来料，生产线，成品进行一列的系统地品质检验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严格按照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ISO9001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品质控制系统，把控品质相关的人、事、物。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2.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交货期控制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制定完整详细的生产流程来控制每一个订单，确保每一个相关的生产步骤按时完成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每日跟踪生产情况，以确保及时交货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提供福利保障，确保有经验的工人和技术人员的稳定性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3.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成本控制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对原材料和配件辅料采购进行严格管理，以保障价格的合理和稳定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不断提高技术的创新，管理的创新，以提高整个生产效率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对每个订单的生产进行高效管理，以降低成本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4.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真诚的服务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保持与客户及时、真诚地沟通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尽力解决客户的每一个问题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1" name="TextBox 15"/>
          <p:cNvSpPr>
            <a:spLocks noChangeArrowheads="1"/>
          </p:cNvSpPr>
          <p:nvPr/>
        </p:nvSpPr>
        <p:spPr bwMode="auto">
          <a:xfrm>
            <a:off x="3757608" y="581014"/>
            <a:ext cx="144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ym typeface="宋体" pitchFamily="2" charset="-122"/>
              </a:rPr>
              <a:t> 竞争优势</a:t>
            </a:r>
            <a:endParaRPr lang="zh-CN" altLang="en-US" sz="2000" b="1" dirty="0">
              <a:sym typeface="宋体" pitchFamily="2" charset="-122"/>
            </a:endParaRPr>
          </a:p>
        </p:txBody>
      </p:sp>
      <p:sp>
        <p:nvSpPr>
          <p:cNvPr id="12302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62938" y="4732338"/>
            <a:ext cx="449262" cy="2698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Box 10"/>
          <p:cNvSpPr>
            <a:spLocks noChangeArrowheads="1"/>
          </p:cNvSpPr>
          <p:nvPr/>
        </p:nvSpPr>
        <p:spPr bwMode="auto">
          <a:xfrm>
            <a:off x="2235219" y="52388"/>
            <a:ext cx="5684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latin typeface="Franklin Gothic Demi" pitchFamily="34" charset="0"/>
                <a:ea typeface="方正汉简简体" charset="-122"/>
                <a:sym typeface="Times New Roman" pitchFamily="18" charset="0"/>
              </a:rPr>
              <a:t>宁波利博文具有限公司</a:t>
            </a:r>
            <a:endParaRPr lang="zh-CN" altLang="en-US" sz="3200" dirty="0">
              <a:latin typeface="Franklin Gothic Demi" pitchFamily="34" charset="0"/>
              <a:ea typeface="方正汉简简体" charset="-122"/>
              <a:sym typeface="Times New Roman" pitchFamily="18" charset="0"/>
            </a:endParaRPr>
          </a:p>
        </p:txBody>
      </p:sp>
      <p:pic>
        <p:nvPicPr>
          <p:cNvPr id="9" name="图片 11" descr="business logo1.jpg"/>
          <p:cNvPicPr>
            <a:picLocks noChangeAspect="1" noChangeArrowheads="1"/>
          </p:cNvPicPr>
          <p:nvPr/>
        </p:nvPicPr>
        <p:blipFill>
          <a:blip r:embed="rId3" cstate="print"/>
          <a:srcRect t="6157"/>
          <a:stretch>
            <a:fillRect/>
          </a:stretch>
        </p:blipFill>
        <p:spPr bwMode="auto">
          <a:xfrm>
            <a:off x="1" y="53361"/>
            <a:ext cx="1947848" cy="7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Pages>0</Pages>
  <Words>800</Words>
  <Characters>0</Characters>
  <Application>Microsoft Office PowerPoint</Application>
  <DocSecurity>0</DocSecurity>
  <PresentationFormat>全屏显示(16:9)</PresentationFormat>
  <Lines>0</Lines>
  <Paragraphs>81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ppt.glzy8.com提供海量PPT模板免费下载！</dc:title>
  <dc:creator>admin</dc:creator>
  <cp:lastModifiedBy>user</cp:lastModifiedBy>
  <cp:revision>313</cp:revision>
  <dcterms:created xsi:type="dcterms:W3CDTF">2012-08-13T19:56:00Z</dcterms:created>
  <dcterms:modified xsi:type="dcterms:W3CDTF">2017-07-20T05:29:49Z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0008005608000000000001024140</vt:lpwstr>
  </property>
  <property fmtid="{D5CDD505-2E9C-101B-9397-08002B2CF9AE}" pid="3" name="KSOProductBuildVer">
    <vt:lpwstr>2052-9.1.0.4716</vt:lpwstr>
  </property>
</Properties>
</file>